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56" r:id="rId2"/>
    <p:sldId id="274" r:id="rId3"/>
    <p:sldId id="275" r:id="rId4"/>
    <p:sldId id="277" r:id="rId5"/>
    <p:sldId id="278" r:id="rId6"/>
    <p:sldId id="280" r:id="rId7"/>
    <p:sldId id="263" r:id="rId8"/>
    <p:sldId id="283" r:id="rId9"/>
    <p:sldId id="261" r:id="rId10"/>
    <p:sldId id="284" r:id="rId11"/>
    <p:sldId id="298" r:id="rId12"/>
    <p:sldId id="327" r:id="rId13"/>
    <p:sldId id="326" r:id="rId14"/>
    <p:sldId id="318" r:id="rId15"/>
    <p:sldId id="294" r:id="rId16"/>
    <p:sldId id="328" r:id="rId17"/>
    <p:sldId id="329" r:id="rId18"/>
    <p:sldId id="325" r:id="rId19"/>
    <p:sldId id="295" r:id="rId20"/>
    <p:sldId id="303" r:id="rId21"/>
    <p:sldId id="319" r:id="rId22"/>
    <p:sldId id="285" r:id="rId23"/>
    <p:sldId id="289" r:id="rId24"/>
    <p:sldId id="320" r:id="rId25"/>
    <p:sldId id="322" r:id="rId26"/>
    <p:sldId id="315" r:id="rId27"/>
    <p:sldId id="304" r:id="rId28"/>
    <p:sldId id="311" r:id="rId29"/>
    <p:sldId id="313" r:id="rId30"/>
    <p:sldId id="302" r:id="rId31"/>
    <p:sldId id="312" r:id="rId32"/>
    <p:sldId id="305" r:id="rId33"/>
    <p:sldId id="323" r:id="rId34"/>
    <p:sldId id="310" r:id="rId35"/>
    <p:sldId id="324" r:id="rId36"/>
    <p:sldId id="286" r:id="rId37"/>
    <p:sldId id="287" r:id="rId38"/>
    <p:sldId id="265" r:id="rId39"/>
    <p:sldId id="293" r:id="rId40"/>
    <p:sldId id="297" r:id="rId41"/>
    <p:sldId id="309" r:id="rId42"/>
    <p:sldId id="290" r:id="rId43"/>
    <p:sldId id="273" r:id="rId44"/>
  </p:sldIdLst>
  <p:sldSz cx="18288000" cy="10287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M Sans Bold" panose="020B0604020202020204" charset="0"/>
      <p:regular r:id="rId50"/>
    </p:embeddedFont>
    <p:embeddedFont>
      <p:font typeface="Kollektif Bold" panose="020B0604020202020204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C9D"/>
    <a:srgbClr val="FE6D73"/>
    <a:srgbClr val="48CFAE"/>
    <a:srgbClr val="FFC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41" autoAdjust="0"/>
  </p:normalViewPr>
  <p:slideViewPr>
    <p:cSldViewPr>
      <p:cViewPr varScale="1">
        <p:scale>
          <a:sx n="51" d="100"/>
          <a:sy n="51" d="100"/>
        </p:scale>
        <p:origin x="87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D3829-0793-471F-A770-41BEAC709511}" type="datetimeFigureOut">
              <a:rPr lang="en-IN" smtClean="0"/>
              <a:t>26-08-2024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26C1C-BFB5-4BB9-B97B-18A8A4D93A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363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6C1C-BFB5-4BB9-B97B-18A8A4D93A3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291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6C1C-BFB5-4BB9-B97B-18A8A4D93A3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4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26C1C-BFB5-4BB9-B97B-18A8A4D93A30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88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.svg"/><Relationship Id="rId4" Type="http://schemas.openxmlformats.org/officeDocument/2006/relationships/image" Target="../media/image6.sv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618386" y="4481608"/>
            <a:ext cx="1131524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84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NPN HACKATHON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525" y="63583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3809" y="63869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7470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0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083809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083809" y="96237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3321750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21750" y="74993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4405559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237941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321750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0" y="96383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5036573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3" name="Freeform 23"/>
          <p:cNvSpPr/>
          <p:nvPr/>
        </p:nvSpPr>
        <p:spPr>
          <a:xfrm rot="-5400000">
            <a:off x="16155990" y="-1253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4" name="Freeform 24"/>
          <p:cNvSpPr/>
          <p:nvPr/>
        </p:nvSpPr>
        <p:spPr>
          <a:xfrm flipH="1" flipV="1">
            <a:off x="17204191" y="-1224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4386813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400000">
            <a:off x="15470622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073449" y="226586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8" name="Freeform 28"/>
          <p:cNvSpPr/>
          <p:nvPr/>
        </p:nvSpPr>
        <p:spPr>
          <a:xfrm rot="5400000">
            <a:off x="17204191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9" name="Freeform 29"/>
          <p:cNvSpPr/>
          <p:nvPr/>
        </p:nvSpPr>
        <p:spPr>
          <a:xfrm rot="5400000" flipH="1" flipV="1">
            <a:off x="17204191" y="22413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0" name="Freeform 30"/>
          <p:cNvSpPr/>
          <p:nvPr/>
        </p:nvSpPr>
        <p:spPr>
          <a:xfrm flipH="1" flipV="1">
            <a:off x="15470622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400000" flipH="1" flipV="1">
            <a:off x="16554431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6E98615-933F-564B-8E52-5F64B55C81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53" y="1374339"/>
            <a:ext cx="6604766" cy="3548260"/>
          </a:xfrm>
          <a:prstGeom prst="rect">
            <a:avLst/>
          </a:prstGeom>
        </p:spPr>
      </p:pic>
      <p:sp>
        <p:nvSpPr>
          <p:cNvPr id="43" name="TextBox 34">
            <a:extLst>
              <a:ext uri="{FF2B5EF4-FFF2-40B4-BE49-F238E27FC236}">
                <a16:creationId xmlns:a16="http://schemas.microsoft.com/office/drawing/2014/main" id="{3ADA0FE1-324D-E831-4240-A8A974276BE3}"/>
              </a:ext>
            </a:extLst>
          </p:cNvPr>
          <p:cNvSpPr txBox="1"/>
          <p:nvPr/>
        </p:nvSpPr>
        <p:spPr>
          <a:xfrm>
            <a:off x="5865371" y="6134100"/>
            <a:ext cx="645045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BATCH-4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 rot="-10800000">
            <a:off x="16182762" y="450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800000">
            <a:off x="17204190" y="111793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-13951" y="74391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7204191" y="-199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888983" y="967871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4114800" y="874959"/>
            <a:ext cx="10058400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FFCB7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 02 : EXPLORATORY DATA ANALYSIS (EDA)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79455" y="823282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-170164" y="9387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5" name="TextBox 5"/>
          <p:cNvSpPr txBox="1"/>
          <p:nvPr/>
        </p:nvSpPr>
        <p:spPr>
          <a:xfrm>
            <a:off x="1893327" y="2285602"/>
            <a:ext cx="14242092" cy="7393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Provides an overview and preliminary analysis of the dataset, enabling users to understand the data structure and initial characteristics before proceeding to more complex analyses.</a:t>
            </a: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Core Idea: </a:t>
            </a: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          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1.Dataset metadata display (e.g., shape, column names).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           2.Data preview, including the first few rows, to give users an immediate sense of the dataset’s content.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           3.	Assumptions clarification, such as inferred units of measurement, which guide the interpretation of the data.</a:t>
            </a:r>
          </a:p>
        </p:txBody>
      </p:sp>
    </p:spTree>
    <p:extLst>
      <p:ext uri="{BB962C8B-B14F-4D97-AF65-F5344CB8AC3E}">
        <p14:creationId xmlns:p14="http://schemas.microsoft.com/office/powerpoint/2010/main" val="3578646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A593AE-EA7B-5205-A3BF-A8D0CEC65C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0" y="762000"/>
            <a:ext cx="1216338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64B59-16BD-AB38-99A5-B80C771D79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7418" y="1104900"/>
            <a:ext cx="8839200" cy="72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86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1181C-DF57-10D3-090E-40ACDCE56F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2016540"/>
            <a:ext cx="12752123" cy="6885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D30DC7-226C-8A0E-5AC1-806FAEB815D4}"/>
              </a:ext>
            </a:extLst>
          </p:cNvPr>
          <p:cNvSpPr txBox="1"/>
          <p:nvPr/>
        </p:nvSpPr>
        <p:spPr>
          <a:xfrm>
            <a:off x="3124200" y="700494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HISTOGRAM BEFORE REMOVING THE OUTLIERS</a:t>
            </a:r>
          </a:p>
        </p:txBody>
      </p:sp>
    </p:spTree>
    <p:extLst>
      <p:ext uri="{BB962C8B-B14F-4D97-AF65-F5344CB8AC3E}">
        <p14:creationId xmlns:p14="http://schemas.microsoft.com/office/powerpoint/2010/main" val="208711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21AEB2-56DA-E6FD-8B20-61BDDEE2D4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58" y="2187083"/>
            <a:ext cx="12573000" cy="7071216"/>
          </a:xfrm>
          <a:prstGeom prst="rect">
            <a:avLst/>
          </a:prstGeom>
        </p:spPr>
      </p:pic>
      <p:sp>
        <p:nvSpPr>
          <p:cNvPr id="20" name="TextBox 34">
            <a:extLst>
              <a:ext uri="{FF2B5EF4-FFF2-40B4-BE49-F238E27FC236}">
                <a16:creationId xmlns:a16="http://schemas.microsoft.com/office/drawing/2014/main" id="{76B54911-4FBF-6E19-EB51-682731CB3A01}"/>
              </a:ext>
            </a:extLst>
          </p:cNvPr>
          <p:cNvSpPr txBox="1"/>
          <p:nvPr/>
        </p:nvSpPr>
        <p:spPr>
          <a:xfrm>
            <a:off x="3938098" y="732727"/>
            <a:ext cx="1123534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REMOVING DUPLICATES</a:t>
            </a:r>
          </a:p>
        </p:txBody>
      </p:sp>
    </p:spTree>
    <p:extLst>
      <p:ext uri="{BB962C8B-B14F-4D97-AF65-F5344CB8AC3E}">
        <p14:creationId xmlns:p14="http://schemas.microsoft.com/office/powerpoint/2010/main" val="272229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BB399-5947-D56C-A0FA-78FBD059C5F9}"/>
              </a:ext>
            </a:extLst>
          </p:cNvPr>
          <p:cNvSpPr txBox="1"/>
          <p:nvPr/>
        </p:nvSpPr>
        <p:spPr>
          <a:xfrm>
            <a:off x="4736459" y="607115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BOXPLOT BEFORE REMOVING THE OUTLIERS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FFAC8-A799-0991-D0F9-E8AE0F142E4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69" b="5044"/>
          <a:stretch/>
        </p:blipFill>
        <p:spPr>
          <a:xfrm>
            <a:off x="3529012" y="1810419"/>
            <a:ext cx="11229975" cy="751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0E4196-1129-955F-5A4C-42164AEC67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879" y="1724025"/>
            <a:ext cx="14322408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4B38D5-63B1-8520-E8C7-29E77EE17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2" y="1232295"/>
            <a:ext cx="12784765" cy="74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96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BB399-5947-D56C-A0FA-78FBD059C5F9}"/>
              </a:ext>
            </a:extLst>
          </p:cNvPr>
          <p:cNvSpPr txBox="1"/>
          <p:nvPr/>
        </p:nvSpPr>
        <p:spPr>
          <a:xfrm>
            <a:off x="4736459" y="607115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BOXPLOT AFTER REMOVING THE OUTLIERS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3D9EE1-1D4D-CA95-58A6-347DA2525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9781"/>
            <a:ext cx="11277600" cy="76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5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754606-EBB4-1E6C-7A54-51B17B58C2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1800" y="1829781"/>
            <a:ext cx="11811000" cy="7310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D117A-6A37-E04E-4288-3B20DF409098}"/>
              </a:ext>
            </a:extLst>
          </p:cNvPr>
          <p:cNvSpPr txBox="1"/>
          <p:nvPr/>
        </p:nvSpPr>
        <p:spPr>
          <a:xfrm>
            <a:off x="3962400" y="67711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HISTOGRAM AFTER REMOVING THE OUTLIERS</a:t>
            </a:r>
          </a:p>
        </p:txBody>
      </p:sp>
    </p:spTree>
    <p:extLst>
      <p:ext uri="{BB962C8B-B14F-4D97-AF65-F5344CB8AC3E}">
        <p14:creationId xmlns:p14="http://schemas.microsoft.com/office/powerpoint/2010/main" val="243603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6553200" y="905633"/>
            <a:ext cx="6245679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TEAM DETAILS </a:t>
            </a:r>
          </a:p>
        </p:txBody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427BE1E-CC6C-3F30-E48A-53C8B3C30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0989"/>
              </p:ext>
            </p:extLst>
          </p:nvPr>
        </p:nvGraphicFramePr>
        <p:xfrm>
          <a:off x="2819400" y="2154679"/>
          <a:ext cx="12649200" cy="7226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24600">
                  <a:extLst>
                    <a:ext uri="{9D8B030D-6E8A-4147-A177-3AD203B41FA5}">
                      <a16:colId xmlns:a16="http://schemas.microsoft.com/office/drawing/2014/main" val="3669562063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418739606"/>
                    </a:ext>
                  </a:extLst>
                </a:gridCol>
              </a:tblGrid>
              <a:tr h="90333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COGNIZANT MENTOR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Mr. NAGASUNDARAM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44216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INTERNAL MENTOR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Mrs. HANNAH ROSE ESTHER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574451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TEAM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PRABHAKAR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56281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TEAM 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DHANUSHIYA S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731545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TEAM MEMBER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JAGADEESH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048662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TEAM MEMBER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KANISHKA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83546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TEAM MEMBER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PRITHI PRASANNA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65534"/>
                  </a:ext>
                </a:extLst>
              </a:tr>
              <a:tr h="9033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TEAM MEMBER</a:t>
                      </a:r>
                    </a:p>
                    <a:p>
                      <a:pPr algn="ctr"/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SHREERAM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9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65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5D1B00-7F53-6EA2-4D64-8AED4783BD0A}"/>
              </a:ext>
            </a:extLst>
          </p:cNvPr>
          <p:cNvSpPr txBox="1"/>
          <p:nvPr/>
        </p:nvSpPr>
        <p:spPr>
          <a:xfrm>
            <a:off x="6477000" y="661133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CORRELATION HEATMAP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82B7E-513C-EDB2-BF93-B87407448A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1323442"/>
            <a:ext cx="12496800" cy="81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4D61DA-5B9A-AB4D-7307-6F2C69B32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00100"/>
            <a:ext cx="12491241" cy="7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71401" y="968684"/>
            <a:ext cx="1119496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48CFA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 03 : DIMENSIONALITY REDUCTION (PCA)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4588" y="3077758"/>
            <a:ext cx="12910212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: Reduces the dimensionality of the dataset to make it more manageable for clustering and visualization, ensuring that only the most significant features are used in the analysis</a:t>
            </a: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PCA (Principal Component Analysis):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Reduces the number of dimensions while preserving as much variance as possible.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This step simplifies the data and highlights the most influential features, preparing it for more effective clustering.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15002895" y="925829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82560" y="82345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17266571" y="450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252502" y="925829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152401" y="83268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152401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6086705" y="2357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549708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 rot="-10800000">
            <a:off x="16182762" y="450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800000">
            <a:off x="17204190" y="111793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0" y="817817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7204191" y="-199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061304" y="938766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4"/>
          <p:cNvSpPr txBox="1"/>
          <p:nvPr/>
        </p:nvSpPr>
        <p:spPr>
          <a:xfrm>
            <a:off x="4086317" y="1203384"/>
            <a:ext cx="9510479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FFCB77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 04 : CLUSTERING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3327" y="3215176"/>
            <a:ext cx="14242092" cy="490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Executes clustering on the dimensionally reduced data to identify natural groupings within the dataset, followed by visualization of the results for interpretability.</a:t>
            </a:r>
            <a:endParaRPr lang="en-US" sz="3600" b="1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K-Means Clustering: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Implements the K-Means algorithm on the reduced dataset to partition it into distinct clusters, optimizing for intra-cluster similarity and inter-cluster differentiation.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958589" y="82305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-170164" y="9387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2194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C84E1-7E06-C6CF-6209-27AAD94CE2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643" y="1189150"/>
            <a:ext cx="10272713" cy="79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8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DEEE0A-C4F9-E065-63F4-8A6CF34A8155}"/>
              </a:ext>
            </a:extLst>
          </p:cNvPr>
          <p:cNvSpPr txBox="1"/>
          <p:nvPr/>
        </p:nvSpPr>
        <p:spPr>
          <a:xfrm>
            <a:off x="3492943" y="640259"/>
            <a:ext cx="1143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rgbClr val="FE6D73"/>
                </a:solidFill>
                <a:latin typeface="DM Sans Bold" panose="020B0604020202020204" charset="0"/>
              </a:rPr>
              <a:t>SILHOUETTE SCORE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A4891-FC32-7AE7-9B4E-0E4550CA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075311"/>
            <a:ext cx="9853613" cy="66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36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871401" y="647700"/>
            <a:ext cx="11194968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48CFA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DIFFERENT APPROACHES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17254714" y="82371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254715" y="71533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17266571" y="450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252502" y="925829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152401" y="83268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152401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6086705" y="2357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C6A7CE23-E3C8-2D3F-45E2-376D5DD032AB}"/>
              </a:ext>
            </a:extLst>
          </p:cNvPr>
          <p:cNvSpPr txBox="1"/>
          <p:nvPr/>
        </p:nvSpPr>
        <p:spPr>
          <a:xfrm>
            <a:off x="2714256" y="2128539"/>
            <a:ext cx="13766783" cy="656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DM Sans"/>
                <a:cs typeface="DM Sans"/>
                <a:sym typeface="DM Sans"/>
              </a:rPr>
              <a:t>Approaches Evaluated: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        1.Dimensionality Reduction Techniques: PCA, t-SNE, UMAP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        2. Clustering Algorithms: K-means Clustering ,Hierarchical Clustering.</a:t>
            </a:r>
          </a:p>
          <a:p>
            <a:pPr>
              <a:lnSpc>
                <a:spcPct val="150000"/>
              </a:lnSpc>
            </a:pPr>
            <a:endParaRPr lang="en-US" sz="3600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DM Sans"/>
                <a:cs typeface="DM Sans"/>
                <a:sym typeface="DM Sans"/>
              </a:rPr>
              <a:t>Key Insights: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After evaluating multiple clustering approaches, PCA with K-Means emerges as the optimal choice due to its simplicity, scalability, and effectiveness in identifying clusters . </a:t>
            </a:r>
          </a:p>
        </p:txBody>
      </p:sp>
    </p:spTree>
    <p:extLst>
      <p:ext uri="{BB962C8B-B14F-4D97-AF65-F5344CB8AC3E}">
        <p14:creationId xmlns:p14="http://schemas.microsoft.com/office/powerpoint/2010/main" val="2067596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9D320B-0B05-814E-8F5D-D5C820A9F6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4" y="1803713"/>
            <a:ext cx="13112433" cy="76473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FEFDF2-CD46-EC04-F72F-EE84959DA532}"/>
              </a:ext>
            </a:extLst>
          </p:cNvPr>
          <p:cNvSpPr txBox="1"/>
          <p:nvPr/>
        </p:nvSpPr>
        <p:spPr>
          <a:xfrm>
            <a:off x="3429000" y="661133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3369045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9B7010-5C64-A79B-3B1E-22340B6BC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62" y="647700"/>
            <a:ext cx="11049000" cy="83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4">
            <a:extLst>
              <a:ext uri="{FF2B5EF4-FFF2-40B4-BE49-F238E27FC236}">
                <a16:creationId xmlns:a16="http://schemas.microsoft.com/office/drawing/2014/main" id="{8A0E47C1-B799-943B-DF98-4270FA40A7E3}"/>
              </a:ext>
            </a:extLst>
          </p:cNvPr>
          <p:cNvSpPr/>
          <p:nvPr/>
        </p:nvSpPr>
        <p:spPr>
          <a:xfrm>
            <a:off x="10944899" y="5827555"/>
            <a:ext cx="6046286" cy="1027869"/>
          </a:xfrm>
          <a:custGeom>
            <a:avLst/>
            <a:gdLst/>
            <a:ahLst/>
            <a:cxnLst/>
            <a:rect l="l" t="t" r="r" b="b"/>
            <a:pathLst>
              <a:path w="1592438" h="270714">
                <a:moveTo>
                  <a:pt x="65303" y="0"/>
                </a:moveTo>
                <a:lnTo>
                  <a:pt x="1527135" y="0"/>
                </a:lnTo>
                <a:cubicBezTo>
                  <a:pt x="1544454" y="0"/>
                  <a:pt x="1561064" y="6880"/>
                  <a:pt x="1573311" y="19127"/>
                </a:cubicBezTo>
                <a:cubicBezTo>
                  <a:pt x="1585557" y="31373"/>
                  <a:pt x="1592438" y="47983"/>
                  <a:pt x="1592438" y="65303"/>
                </a:cubicBezTo>
                <a:lnTo>
                  <a:pt x="1592438" y="205412"/>
                </a:lnTo>
                <a:cubicBezTo>
                  <a:pt x="1592438" y="241477"/>
                  <a:pt x="1563201" y="270714"/>
                  <a:pt x="1527135" y="270714"/>
                </a:cubicBezTo>
                <a:lnTo>
                  <a:pt x="65303" y="270714"/>
                </a:lnTo>
                <a:cubicBezTo>
                  <a:pt x="47983" y="270714"/>
                  <a:pt x="31373" y="263834"/>
                  <a:pt x="19127" y="251588"/>
                </a:cubicBezTo>
                <a:cubicBezTo>
                  <a:pt x="6880" y="239341"/>
                  <a:pt x="0" y="222731"/>
                  <a:pt x="0" y="205412"/>
                </a:cubicBezTo>
                <a:lnTo>
                  <a:pt x="0" y="65303"/>
                </a:lnTo>
                <a:cubicBezTo>
                  <a:pt x="0" y="47983"/>
                  <a:pt x="6880" y="31373"/>
                  <a:pt x="19127" y="19127"/>
                </a:cubicBezTo>
                <a:cubicBezTo>
                  <a:pt x="31373" y="6880"/>
                  <a:pt x="47983" y="0"/>
                  <a:pt x="65303" y="0"/>
                </a:cubicBezTo>
                <a:close/>
              </a:path>
            </a:pathLst>
          </a:custGeom>
          <a:solidFill>
            <a:srgbClr val="227C9D"/>
          </a:solidFill>
        </p:spPr>
      </p:sp>
      <p:sp>
        <p:nvSpPr>
          <p:cNvPr id="3" name="TextBox 3"/>
          <p:cNvSpPr txBox="1"/>
          <p:nvPr/>
        </p:nvSpPr>
        <p:spPr>
          <a:xfrm>
            <a:off x="5687687" y="490126"/>
            <a:ext cx="727495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CLUSTERS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182" y="1584836"/>
            <a:ext cx="6046286" cy="1027869"/>
            <a:chOff x="0" y="0"/>
            <a:chExt cx="1592438" cy="270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48910" y="1627606"/>
            <a:ext cx="6046286" cy="1027869"/>
            <a:chOff x="0" y="0"/>
            <a:chExt cx="1592438" cy="27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5958" y="3634491"/>
            <a:ext cx="6046286" cy="1027869"/>
            <a:chOff x="0" y="0"/>
            <a:chExt cx="1592438" cy="270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87211" y="1635423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0-Premium High Usage Customers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76666" y="1684277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1-Moderate Daytime and Evening Users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13" y="3837965"/>
            <a:ext cx="5709764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2-Economy Users</a:t>
            </a:r>
          </a:p>
        </p:txBody>
      </p: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A4E3703A-099C-8686-48B0-3902D53E1DDA}"/>
              </a:ext>
            </a:extLst>
          </p:cNvPr>
          <p:cNvGrpSpPr/>
          <p:nvPr/>
        </p:nvGrpSpPr>
        <p:grpSpPr>
          <a:xfrm>
            <a:off x="10944899" y="3635345"/>
            <a:ext cx="6046286" cy="1027869"/>
            <a:chOff x="0" y="0"/>
            <a:chExt cx="1592438" cy="270714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FE06B81-471F-EE2D-69E4-4D85E8F0DF31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1C3B9C7A-D015-8104-C1E3-A296D48B1706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1" name="TextBox 16">
            <a:extLst>
              <a:ext uri="{FF2B5EF4-FFF2-40B4-BE49-F238E27FC236}">
                <a16:creationId xmlns:a16="http://schemas.microsoft.com/office/drawing/2014/main" id="{80F70370-0C2F-27AA-0193-241EC9E45F98}"/>
              </a:ext>
            </a:extLst>
          </p:cNvPr>
          <p:cNvSpPr txBox="1"/>
          <p:nvPr/>
        </p:nvSpPr>
        <p:spPr>
          <a:xfrm>
            <a:off x="11515011" y="3719326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3- Night-time International Callers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184C9F9D-35C0-3208-D366-0F139FEA8DF7}"/>
              </a:ext>
            </a:extLst>
          </p:cNvPr>
          <p:cNvGrpSpPr/>
          <p:nvPr/>
        </p:nvGrpSpPr>
        <p:grpSpPr>
          <a:xfrm>
            <a:off x="1042371" y="6031421"/>
            <a:ext cx="6046286" cy="1027869"/>
            <a:chOff x="0" y="0"/>
            <a:chExt cx="1592438" cy="2707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DFA0ACF-1E4D-8DAD-7D2E-52060EFDEBE8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58D4D0BD-4C7B-4308-B368-5CC3F0BD72F9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3D2E6A63-2344-74BB-1078-042AFD14B7BB}"/>
              </a:ext>
            </a:extLst>
          </p:cNvPr>
          <p:cNvSpPr txBox="1"/>
          <p:nvPr/>
        </p:nvSpPr>
        <p:spPr>
          <a:xfrm>
            <a:off x="1660335" y="6338856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4-Average Balanced Users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928CF0D0-129B-020D-444F-4BFF244D1B50}"/>
              </a:ext>
            </a:extLst>
          </p:cNvPr>
          <p:cNvGrpSpPr/>
          <p:nvPr/>
        </p:nvGrpSpPr>
        <p:grpSpPr>
          <a:xfrm>
            <a:off x="6120857" y="8081930"/>
            <a:ext cx="6046286" cy="1027869"/>
            <a:chOff x="0" y="0"/>
            <a:chExt cx="1592438" cy="270714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13472D5A-438B-CA2A-D3A9-528554653795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C915A925-D1B3-A504-A487-BEFBD362806E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8" name="TextBox 16">
            <a:extLst>
              <a:ext uri="{FF2B5EF4-FFF2-40B4-BE49-F238E27FC236}">
                <a16:creationId xmlns:a16="http://schemas.microsoft.com/office/drawing/2014/main" id="{1423F02B-8CD0-F411-C7D3-EA3E93D58515}"/>
              </a:ext>
            </a:extLst>
          </p:cNvPr>
          <p:cNvSpPr txBox="1"/>
          <p:nvPr/>
        </p:nvSpPr>
        <p:spPr>
          <a:xfrm>
            <a:off x="11791416" y="5833943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5-Frequent Short International Callers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1C71D046-1BFB-26CE-8833-8FCDC444335C}"/>
              </a:ext>
            </a:extLst>
          </p:cNvPr>
          <p:cNvSpPr txBox="1"/>
          <p:nvPr/>
        </p:nvSpPr>
        <p:spPr>
          <a:xfrm>
            <a:off x="7387973" y="8133763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6-Ultra-High Usage Customers</a:t>
            </a:r>
          </a:p>
        </p:txBody>
      </p:sp>
    </p:spTree>
    <p:extLst>
      <p:ext uri="{BB962C8B-B14F-4D97-AF65-F5344CB8AC3E}">
        <p14:creationId xmlns:p14="http://schemas.microsoft.com/office/powerpoint/2010/main" val="316844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120857" y="5300361"/>
            <a:ext cx="6046286" cy="1027869"/>
          </a:xfrm>
          <a:custGeom>
            <a:avLst/>
            <a:gdLst/>
            <a:ahLst/>
            <a:cxnLst/>
            <a:rect l="l" t="t" r="r" b="b"/>
            <a:pathLst>
              <a:path w="1592438" h="270714">
                <a:moveTo>
                  <a:pt x="65303" y="0"/>
                </a:moveTo>
                <a:lnTo>
                  <a:pt x="1527135" y="0"/>
                </a:lnTo>
                <a:cubicBezTo>
                  <a:pt x="1544454" y="0"/>
                  <a:pt x="1561064" y="6880"/>
                  <a:pt x="1573311" y="19127"/>
                </a:cubicBezTo>
                <a:cubicBezTo>
                  <a:pt x="1585557" y="31373"/>
                  <a:pt x="1592438" y="47983"/>
                  <a:pt x="1592438" y="65303"/>
                </a:cubicBezTo>
                <a:lnTo>
                  <a:pt x="1592438" y="205412"/>
                </a:lnTo>
                <a:cubicBezTo>
                  <a:pt x="1592438" y="241477"/>
                  <a:pt x="1563201" y="270714"/>
                  <a:pt x="1527135" y="270714"/>
                </a:cubicBezTo>
                <a:lnTo>
                  <a:pt x="65303" y="270714"/>
                </a:lnTo>
                <a:cubicBezTo>
                  <a:pt x="47983" y="270714"/>
                  <a:pt x="31373" y="263834"/>
                  <a:pt x="19127" y="251588"/>
                </a:cubicBezTo>
                <a:cubicBezTo>
                  <a:pt x="6880" y="239341"/>
                  <a:pt x="0" y="222731"/>
                  <a:pt x="0" y="205412"/>
                </a:cubicBezTo>
                <a:lnTo>
                  <a:pt x="0" y="65303"/>
                </a:lnTo>
                <a:cubicBezTo>
                  <a:pt x="0" y="47983"/>
                  <a:pt x="6880" y="31373"/>
                  <a:pt x="19127" y="19127"/>
                </a:cubicBezTo>
                <a:cubicBezTo>
                  <a:pt x="31373" y="6880"/>
                  <a:pt x="47983" y="0"/>
                  <a:pt x="65303" y="0"/>
                </a:cubicBezTo>
                <a:close/>
              </a:path>
            </a:pathLst>
          </a:custGeom>
          <a:solidFill>
            <a:srgbClr val="FE6D73"/>
          </a:solidFill>
        </p:spPr>
      </p:sp>
      <p:sp>
        <p:nvSpPr>
          <p:cNvPr id="8" name="Freeform 8"/>
          <p:cNvSpPr/>
          <p:nvPr/>
        </p:nvSpPr>
        <p:spPr>
          <a:xfrm rot="-10800000">
            <a:off x="9525" y="82431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809" y="8271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3209" y="92412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80777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2" name="Freeform 12"/>
          <p:cNvSpPr/>
          <p:nvPr/>
        </p:nvSpPr>
        <p:spPr>
          <a:xfrm>
            <a:off x="17204191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04191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20382" y="705368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20382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5036573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 flipH="1" flipV="1">
            <a:off x="12770705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 flipH="1" flipV="1">
            <a:off x="12770705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5563658" y="838945"/>
            <a:ext cx="7315200" cy="1148808"/>
            <a:chOff x="0" y="0"/>
            <a:chExt cx="1592438" cy="2707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117148" y="5557816"/>
            <a:ext cx="570271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4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 SOURCE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86000" y="2245208"/>
            <a:ext cx="14782800" cy="2407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effectLst/>
                <a:ea typeface="Calibri" panose="020F0502020204030204" pitchFamily="34" charset="0"/>
              </a:rPr>
              <a:t>Customer Segmentation and Upselling Strategy: Our primary objective is to identify potential customers for upselling within a specific industry using customer care logs and datasets.</a:t>
            </a:r>
            <a:endParaRPr lang="en-US" sz="3600" b="1" dirty="0">
              <a:solidFill>
                <a:srgbClr val="545454"/>
              </a:solidFill>
              <a:ea typeface="DM Sans"/>
              <a:cs typeface="Times New Roman" panose="02020603050405020304" pitchFamily="18" charset="0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667000" y="6837122"/>
            <a:ext cx="13715999" cy="1576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>
                <a:ea typeface="DM Sans"/>
                <a:cs typeface="DM Sans"/>
                <a:sym typeface="DM Sans"/>
              </a:rPr>
              <a:t>https://www.kaggle.com/datasets/anshulmehtakaggl/cdrcall-details-record-predict-telco-churn</a:t>
            </a: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4D0E1AA-D38B-5D75-E5DD-E50277474965}"/>
              </a:ext>
            </a:extLst>
          </p:cNvPr>
          <p:cNvSpPr txBox="1"/>
          <p:nvPr/>
        </p:nvSpPr>
        <p:spPr>
          <a:xfrm>
            <a:off x="6305989" y="1131027"/>
            <a:ext cx="646471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4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370224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C6AC17A1-4B78-CB0E-16F0-FDF6829D100E}"/>
              </a:ext>
            </a:extLst>
          </p:cNvPr>
          <p:cNvSpPr txBox="1"/>
          <p:nvPr/>
        </p:nvSpPr>
        <p:spPr>
          <a:xfrm>
            <a:off x="3264140" y="912374"/>
            <a:ext cx="1119470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CHURN RATE ANALYSIS FOR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0371EE-A191-96E9-72D8-EE9056ABD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86100"/>
            <a:ext cx="9721212" cy="52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87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544A0-8DBE-533F-8974-18B21C5B6E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0363" y="1323441"/>
            <a:ext cx="15119266" cy="70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12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CF55DD-2D77-0457-19B8-25AAFBFF15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52" y="1261309"/>
            <a:ext cx="12801600" cy="77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54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4">
            <a:extLst>
              <a:ext uri="{FF2B5EF4-FFF2-40B4-BE49-F238E27FC236}">
                <a16:creationId xmlns:a16="http://schemas.microsoft.com/office/drawing/2014/main" id="{8A0E47C1-B799-943B-DF98-4270FA40A7E3}"/>
              </a:ext>
            </a:extLst>
          </p:cNvPr>
          <p:cNvSpPr/>
          <p:nvPr/>
        </p:nvSpPr>
        <p:spPr>
          <a:xfrm>
            <a:off x="10944899" y="5827555"/>
            <a:ext cx="6046286" cy="1027869"/>
          </a:xfrm>
          <a:custGeom>
            <a:avLst/>
            <a:gdLst/>
            <a:ahLst/>
            <a:cxnLst/>
            <a:rect l="l" t="t" r="r" b="b"/>
            <a:pathLst>
              <a:path w="1592438" h="270714">
                <a:moveTo>
                  <a:pt x="65303" y="0"/>
                </a:moveTo>
                <a:lnTo>
                  <a:pt x="1527135" y="0"/>
                </a:lnTo>
                <a:cubicBezTo>
                  <a:pt x="1544454" y="0"/>
                  <a:pt x="1561064" y="6880"/>
                  <a:pt x="1573311" y="19127"/>
                </a:cubicBezTo>
                <a:cubicBezTo>
                  <a:pt x="1585557" y="31373"/>
                  <a:pt x="1592438" y="47983"/>
                  <a:pt x="1592438" y="65303"/>
                </a:cubicBezTo>
                <a:lnTo>
                  <a:pt x="1592438" y="205412"/>
                </a:lnTo>
                <a:cubicBezTo>
                  <a:pt x="1592438" y="241477"/>
                  <a:pt x="1563201" y="270714"/>
                  <a:pt x="1527135" y="270714"/>
                </a:cubicBezTo>
                <a:lnTo>
                  <a:pt x="65303" y="270714"/>
                </a:lnTo>
                <a:cubicBezTo>
                  <a:pt x="47983" y="270714"/>
                  <a:pt x="31373" y="263834"/>
                  <a:pt x="19127" y="251588"/>
                </a:cubicBezTo>
                <a:cubicBezTo>
                  <a:pt x="6880" y="239341"/>
                  <a:pt x="0" y="222731"/>
                  <a:pt x="0" y="205412"/>
                </a:cubicBezTo>
                <a:lnTo>
                  <a:pt x="0" y="65303"/>
                </a:lnTo>
                <a:cubicBezTo>
                  <a:pt x="0" y="47983"/>
                  <a:pt x="6880" y="31373"/>
                  <a:pt x="19127" y="19127"/>
                </a:cubicBezTo>
                <a:cubicBezTo>
                  <a:pt x="31373" y="6880"/>
                  <a:pt x="47983" y="0"/>
                  <a:pt x="65303" y="0"/>
                </a:cubicBezTo>
                <a:close/>
              </a:path>
            </a:pathLst>
          </a:custGeom>
          <a:solidFill>
            <a:srgbClr val="227C9D"/>
          </a:solidFill>
        </p:spPr>
      </p:sp>
      <p:sp>
        <p:nvSpPr>
          <p:cNvPr id="3" name="TextBox 3"/>
          <p:cNvSpPr txBox="1"/>
          <p:nvPr/>
        </p:nvSpPr>
        <p:spPr>
          <a:xfrm>
            <a:off x="3825076" y="489865"/>
            <a:ext cx="1119470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CLUSTERS FOR CHURN FALSE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182" y="1584836"/>
            <a:ext cx="6046286" cy="1027869"/>
            <a:chOff x="0" y="0"/>
            <a:chExt cx="1592438" cy="270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48910" y="1627606"/>
            <a:ext cx="6046286" cy="1027869"/>
            <a:chOff x="0" y="0"/>
            <a:chExt cx="1592438" cy="27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5958" y="3634491"/>
            <a:ext cx="6046286" cy="1027869"/>
            <a:chOff x="0" y="0"/>
            <a:chExt cx="1592438" cy="270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98491" y="1635423"/>
            <a:ext cx="5311909" cy="9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0- High Usage Premium Customers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30000" y="1913435"/>
            <a:ext cx="5311909" cy="48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1-Moderate Business Users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13" y="3837965"/>
            <a:ext cx="5709764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2-Economy Users</a:t>
            </a:r>
          </a:p>
        </p:txBody>
      </p: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A4E3703A-099C-8686-48B0-3902D53E1DDA}"/>
              </a:ext>
            </a:extLst>
          </p:cNvPr>
          <p:cNvGrpSpPr/>
          <p:nvPr/>
        </p:nvGrpSpPr>
        <p:grpSpPr>
          <a:xfrm>
            <a:off x="10944899" y="3635345"/>
            <a:ext cx="6046286" cy="1027869"/>
            <a:chOff x="0" y="0"/>
            <a:chExt cx="1592438" cy="270714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FE06B81-471F-EE2D-69E4-4D85E8F0DF31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1C3B9C7A-D015-8104-C1E3-A296D48B1706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1" name="TextBox 16">
            <a:extLst>
              <a:ext uri="{FF2B5EF4-FFF2-40B4-BE49-F238E27FC236}">
                <a16:creationId xmlns:a16="http://schemas.microsoft.com/office/drawing/2014/main" id="{80F70370-0C2F-27AA-0193-241EC9E45F98}"/>
              </a:ext>
            </a:extLst>
          </p:cNvPr>
          <p:cNvSpPr txBox="1"/>
          <p:nvPr/>
        </p:nvSpPr>
        <p:spPr>
          <a:xfrm>
            <a:off x="11430000" y="3695700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3- Average Users with High International Usage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184C9F9D-35C0-3208-D366-0F139FEA8DF7}"/>
              </a:ext>
            </a:extLst>
          </p:cNvPr>
          <p:cNvGrpSpPr/>
          <p:nvPr/>
        </p:nvGrpSpPr>
        <p:grpSpPr>
          <a:xfrm>
            <a:off x="1042371" y="6031421"/>
            <a:ext cx="6046286" cy="1027869"/>
            <a:chOff x="0" y="0"/>
            <a:chExt cx="1592438" cy="2707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DFA0ACF-1E4D-8DAD-7D2E-52060EFDEBE8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58D4D0BD-4C7B-4308-B368-5CC3F0BD72F9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3D2E6A63-2344-74BB-1078-042AFD14B7BB}"/>
              </a:ext>
            </a:extLst>
          </p:cNvPr>
          <p:cNvSpPr txBox="1"/>
          <p:nvPr/>
        </p:nvSpPr>
        <p:spPr>
          <a:xfrm>
            <a:off x="1660335" y="6338856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4- Moderate Daytime Users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928CF0D0-129B-020D-444F-4BFF244D1B50}"/>
              </a:ext>
            </a:extLst>
          </p:cNvPr>
          <p:cNvGrpSpPr/>
          <p:nvPr/>
        </p:nvGrpSpPr>
        <p:grpSpPr>
          <a:xfrm>
            <a:off x="6120857" y="8081930"/>
            <a:ext cx="6046286" cy="1027869"/>
            <a:chOff x="0" y="0"/>
            <a:chExt cx="1592438" cy="270714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13472D5A-438B-CA2A-D3A9-528554653795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C915A925-D1B3-A504-A487-BEFBD362806E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8" name="TextBox 16">
            <a:extLst>
              <a:ext uri="{FF2B5EF4-FFF2-40B4-BE49-F238E27FC236}">
                <a16:creationId xmlns:a16="http://schemas.microsoft.com/office/drawing/2014/main" id="{1423F02B-8CD0-F411-C7D3-EA3E93D58515}"/>
              </a:ext>
            </a:extLst>
          </p:cNvPr>
          <p:cNvSpPr txBox="1"/>
          <p:nvPr/>
        </p:nvSpPr>
        <p:spPr>
          <a:xfrm>
            <a:off x="12214091" y="6057900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5-Basic Plan Users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1C71D046-1BFB-26CE-8833-8FCDC444335C}"/>
              </a:ext>
            </a:extLst>
          </p:cNvPr>
          <p:cNvSpPr txBox="1"/>
          <p:nvPr/>
        </p:nvSpPr>
        <p:spPr>
          <a:xfrm>
            <a:off x="6400800" y="8267700"/>
            <a:ext cx="7090027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6-Ultra-High Usage Customers</a:t>
            </a:r>
          </a:p>
        </p:txBody>
      </p:sp>
    </p:spTree>
    <p:extLst>
      <p:ext uri="{BB962C8B-B14F-4D97-AF65-F5344CB8AC3E}">
        <p14:creationId xmlns:p14="http://schemas.microsoft.com/office/powerpoint/2010/main" val="416356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5F4F95-3C4A-A411-DE03-A9EF14D966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81100"/>
            <a:ext cx="12268199" cy="77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4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14">
            <a:extLst>
              <a:ext uri="{FF2B5EF4-FFF2-40B4-BE49-F238E27FC236}">
                <a16:creationId xmlns:a16="http://schemas.microsoft.com/office/drawing/2014/main" id="{8A0E47C1-B799-943B-DF98-4270FA40A7E3}"/>
              </a:ext>
            </a:extLst>
          </p:cNvPr>
          <p:cNvSpPr/>
          <p:nvPr/>
        </p:nvSpPr>
        <p:spPr>
          <a:xfrm>
            <a:off x="10944899" y="5770441"/>
            <a:ext cx="6046286" cy="1027869"/>
          </a:xfrm>
          <a:custGeom>
            <a:avLst/>
            <a:gdLst/>
            <a:ahLst/>
            <a:cxnLst/>
            <a:rect l="l" t="t" r="r" b="b"/>
            <a:pathLst>
              <a:path w="1592438" h="270714">
                <a:moveTo>
                  <a:pt x="65303" y="0"/>
                </a:moveTo>
                <a:lnTo>
                  <a:pt x="1527135" y="0"/>
                </a:lnTo>
                <a:cubicBezTo>
                  <a:pt x="1544454" y="0"/>
                  <a:pt x="1561064" y="6880"/>
                  <a:pt x="1573311" y="19127"/>
                </a:cubicBezTo>
                <a:cubicBezTo>
                  <a:pt x="1585557" y="31373"/>
                  <a:pt x="1592438" y="47983"/>
                  <a:pt x="1592438" y="65303"/>
                </a:cubicBezTo>
                <a:lnTo>
                  <a:pt x="1592438" y="205412"/>
                </a:lnTo>
                <a:cubicBezTo>
                  <a:pt x="1592438" y="241477"/>
                  <a:pt x="1563201" y="270714"/>
                  <a:pt x="1527135" y="270714"/>
                </a:cubicBezTo>
                <a:lnTo>
                  <a:pt x="65303" y="270714"/>
                </a:lnTo>
                <a:cubicBezTo>
                  <a:pt x="47983" y="270714"/>
                  <a:pt x="31373" y="263834"/>
                  <a:pt x="19127" y="251588"/>
                </a:cubicBezTo>
                <a:cubicBezTo>
                  <a:pt x="6880" y="239341"/>
                  <a:pt x="0" y="222731"/>
                  <a:pt x="0" y="205412"/>
                </a:cubicBezTo>
                <a:lnTo>
                  <a:pt x="0" y="65303"/>
                </a:lnTo>
                <a:cubicBezTo>
                  <a:pt x="0" y="47983"/>
                  <a:pt x="6880" y="31373"/>
                  <a:pt x="19127" y="19127"/>
                </a:cubicBezTo>
                <a:cubicBezTo>
                  <a:pt x="31373" y="6880"/>
                  <a:pt x="47983" y="0"/>
                  <a:pt x="65303" y="0"/>
                </a:cubicBezTo>
                <a:close/>
              </a:path>
            </a:pathLst>
          </a:custGeom>
          <a:solidFill>
            <a:srgbClr val="227C9D"/>
          </a:solidFill>
        </p:spPr>
      </p:sp>
      <p:sp>
        <p:nvSpPr>
          <p:cNvPr id="3" name="TextBox 3"/>
          <p:cNvSpPr txBox="1"/>
          <p:nvPr/>
        </p:nvSpPr>
        <p:spPr>
          <a:xfrm>
            <a:off x="4081695" y="534344"/>
            <a:ext cx="10994832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CLUSTERS FOR CHURN TRUE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182" y="1584836"/>
            <a:ext cx="6046286" cy="1027869"/>
            <a:chOff x="0" y="0"/>
            <a:chExt cx="1592438" cy="270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948910" y="1627606"/>
            <a:ext cx="6046286" cy="1027869"/>
            <a:chOff x="0" y="0"/>
            <a:chExt cx="1592438" cy="27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5958" y="3634491"/>
            <a:ext cx="6046286" cy="1027869"/>
            <a:chOff x="0" y="0"/>
            <a:chExt cx="1592438" cy="270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52600" y="1635423"/>
            <a:ext cx="5311909" cy="99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0-Average Users with Short Calls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06200" y="1684277"/>
            <a:ext cx="5311909" cy="97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1-High Usage Premium Customers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6813" y="3837965"/>
            <a:ext cx="5709764" cy="46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2-Low Usage Economy Users</a:t>
            </a:r>
          </a:p>
        </p:txBody>
      </p: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A4E3703A-099C-8686-48B0-3902D53E1DDA}"/>
              </a:ext>
            </a:extLst>
          </p:cNvPr>
          <p:cNvGrpSpPr/>
          <p:nvPr/>
        </p:nvGrpSpPr>
        <p:grpSpPr>
          <a:xfrm>
            <a:off x="10944899" y="3635345"/>
            <a:ext cx="6046286" cy="1027869"/>
            <a:chOff x="0" y="0"/>
            <a:chExt cx="1592438" cy="270714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FE06B81-471F-EE2D-69E4-4D85E8F0DF31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1C3B9C7A-D015-8104-C1E3-A296D48B1706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1" name="TextBox 16">
            <a:extLst>
              <a:ext uri="{FF2B5EF4-FFF2-40B4-BE49-F238E27FC236}">
                <a16:creationId xmlns:a16="http://schemas.microsoft.com/office/drawing/2014/main" id="{80F70370-0C2F-27AA-0193-241EC9E45F98}"/>
              </a:ext>
            </a:extLst>
          </p:cNvPr>
          <p:cNvSpPr txBox="1"/>
          <p:nvPr/>
        </p:nvSpPr>
        <p:spPr>
          <a:xfrm>
            <a:off x="11515011" y="3894635"/>
            <a:ext cx="5311909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3- Night-time Heavy Users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184C9F9D-35C0-3208-D366-0F139FEA8DF7}"/>
              </a:ext>
            </a:extLst>
          </p:cNvPr>
          <p:cNvGrpSpPr/>
          <p:nvPr/>
        </p:nvGrpSpPr>
        <p:grpSpPr>
          <a:xfrm>
            <a:off x="1042371" y="6031421"/>
            <a:ext cx="6046286" cy="1027869"/>
            <a:chOff x="0" y="0"/>
            <a:chExt cx="1592438" cy="2707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DFA0ACF-1E4D-8DAD-7D2E-52060EFDEBE8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58D4D0BD-4C7B-4308-B368-5CC3F0BD72F9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3D2E6A63-2344-74BB-1078-042AFD14B7BB}"/>
              </a:ext>
            </a:extLst>
          </p:cNvPr>
          <p:cNvSpPr txBox="1"/>
          <p:nvPr/>
        </p:nvSpPr>
        <p:spPr>
          <a:xfrm>
            <a:off x="1660335" y="6338856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4-Average Balanced Users</a:t>
            </a:r>
          </a:p>
        </p:txBody>
      </p:sp>
      <p:grpSp>
        <p:nvGrpSpPr>
          <p:cNvPr id="40" name="Group 13">
            <a:extLst>
              <a:ext uri="{FF2B5EF4-FFF2-40B4-BE49-F238E27FC236}">
                <a16:creationId xmlns:a16="http://schemas.microsoft.com/office/drawing/2014/main" id="{928CF0D0-129B-020D-444F-4BFF244D1B50}"/>
              </a:ext>
            </a:extLst>
          </p:cNvPr>
          <p:cNvGrpSpPr/>
          <p:nvPr/>
        </p:nvGrpSpPr>
        <p:grpSpPr>
          <a:xfrm>
            <a:off x="6120857" y="8081930"/>
            <a:ext cx="6046286" cy="1027869"/>
            <a:chOff x="0" y="0"/>
            <a:chExt cx="1592438" cy="270714"/>
          </a:xfrm>
        </p:grpSpPr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13472D5A-438B-CA2A-D3A9-528554653795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42" name="TextBox 15">
              <a:extLst>
                <a:ext uri="{FF2B5EF4-FFF2-40B4-BE49-F238E27FC236}">
                  <a16:creationId xmlns:a16="http://schemas.microsoft.com/office/drawing/2014/main" id="{C915A925-D1B3-A504-A487-BEFBD362806E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8" name="TextBox 16">
            <a:extLst>
              <a:ext uri="{FF2B5EF4-FFF2-40B4-BE49-F238E27FC236}">
                <a16:creationId xmlns:a16="http://schemas.microsoft.com/office/drawing/2014/main" id="{1423F02B-8CD0-F411-C7D3-EA3E93D58515}"/>
              </a:ext>
            </a:extLst>
          </p:cNvPr>
          <p:cNvSpPr txBox="1"/>
          <p:nvPr/>
        </p:nvSpPr>
        <p:spPr>
          <a:xfrm>
            <a:off x="11582400" y="6028235"/>
            <a:ext cx="5311909" cy="48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5-Daytime Business Users</a:t>
            </a:r>
          </a:p>
        </p:txBody>
      </p:sp>
      <p:sp>
        <p:nvSpPr>
          <p:cNvPr id="2" name="TextBox 16">
            <a:extLst>
              <a:ext uri="{FF2B5EF4-FFF2-40B4-BE49-F238E27FC236}">
                <a16:creationId xmlns:a16="http://schemas.microsoft.com/office/drawing/2014/main" id="{1C71D046-1BFB-26CE-8833-8FCDC444335C}"/>
              </a:ext>
            </a:extLst>
          </p:cNvPr>
          <p:cNvSpPr txBox="1"/>
          <p:nvPr/>
        </p:nvSpPr>
        <p:spPr>
          <a:xfrm>
            <a:off x="6663733" y="8115300"/>
            <a:ext cx="6728169" cy="999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6-Evening and International  Callers</a:t>
            </a:r>
          </a:p>
        </p:txBody>
      </p:sp>
    </p:spTree>
    <p:extLst>
      <p:ext uri="{BB962C8B-B14F-4D97-AF65-F5344CB8AC3E}">
        <p14:creationId xmlns:p14="http://schemas.microsoft.com/office/powerpoint/2010/main" val="2360352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038600" y="874959"/>
            <a:ext cx="10204368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 05 : VISUALIZATION AND REPORTING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4588" y="3077758"/>
            <a:ext cx="12910212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: Generates visual representations of both EDA results and clustering outcomes, providing users with insights through graphical means.</a:t>
            </a: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Main Features: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EDA visualizations, which includes distribution plots, correlation heatmaps, and outlier detection visuals.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Clustering visualizations, particularly 2D scatter plots illustrating the spatial distribution of identified clusters.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15002895" y="925829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82560" y="82345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2388220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7204191" y="7090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152401" y="83268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152401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236210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45386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280464" y="1147256"/>
            <a:ext cx="1012133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48CFAE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USER INTERFACE (UI)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63179" y="2917579"/>
            <a:ext cx="14322805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Manages the user interaction layer of the application, implemented through </a:t>
            </a:r>
            <a:r>
              <a:rPr lang="en-US" sz="3600" dirty="0" err="1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Streamlit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, allowing for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DM Sans"/>
                <a:cs typeface="DM Sans"/>
                <a:sym typeface="DM Sans"/>
              </a:rPr>
              <a:t>dynamic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exploration of the analysis results.</a:t>
            </a:r>
            <a:endParaRPr lang="en-US" sz="3600" b="1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Sidebar Navigation: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A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a typeface="DM Sans"/>
                <a:cs typeface="DM Sans"/>
                <a:sym typeface="DM Sans"/>
              </a:rPr>
              <a:t>user-friendly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interface that enables users to toggle between different sections of the application (EDA and Clustering) through a radio button mechanism.</a:t>
            </a:r>
          </a:p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Interactive Displays: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Dynamically updates and displays analysis results based on user selections, providing an engaging and intuitive user experience.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15002895" y="925829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5624" y="7210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2443997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17266571" y="709068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152401" y="83268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152401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236210" y="920319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7042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790688-81AB-3B2E-DA49-B18B76FB0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905000"/>
            <a:ext cx="12192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F45B4-D0FC-DB0E-4D59-F1F66F614C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33575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3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311642" y="627242"/>
            <a:ext cx="12866041" cy="11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ABSTRACT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14190" y="2806780"/>
            <a:ext cx="11755413" cy="5731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ea typeface="DM Sans"/>
                <a:cs typeface="DM Sans"/>
                <a:sym typeface="DM Sans"/>
              </a:rPr>
              <a:t>This Project is to do customer segmentation using clustering techniques and exploratory data analysis (EDA) on a customer care dataset. This analysis identified high-potential customers for upselling, guiding targeted marketing strategies. The framework can evolve into a recommendation system, optimizing personalized product suggestions and enhancing revenue through effective upsell strategies.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220277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91330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9AC163-700D-C1C7-0F0B-9A8457E7E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914525"/>
            <a:ext cx="121920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3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ED569-B1A4-D65F-5B24-2D10AAD982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2052182"/>
            <a:ext cx="9525000" cy="68797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A11B6E-49FE-8885-5D4E-143E508484D4}"/>
              </a:ext>
            </a:extLst>
          </p:cNvPr>
          <p:cNvSpPr txBox="1"/>
          <p:nvPr/>
        </p:nvSpPr>
        <p:spPr>
          <a:xfrm>
            <a:off x="4800600" y="677110"/>
            <a:ext cx="114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FE6D73"/>
                </a:solidFill>
                <a:latin typeface="DM Sans Bold" panose="020B0604020202020204" charset="0"/>
              </a:rPr>
              <a:t>PHONE NUMBER CLUSTER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497508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217609" y="693947"/>
            <a:ext cx="12866041" cy="11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CONCLUSION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F4E7D6-44BF-8DA0-A387-6785883A4E6D}"/>
              </a:ext>
            </a:extLst>
          </p:cNvPr>
          <p:cNvSpPr txBox="1"/>
          <p:nvPr/>
        </p:nvSpPr>
        <p:spPr>
          <a:xfrm>
            <a:off x="2521777" y="2540319"/>
            <a:ext cx="1294768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</a:pPr>
            <a:r>
              <a:rPr lang="en-US" sz="3600" dirty="0"/>
              <a:t>Our project transformed raw data into actionable insights through cleaning, standardization, and PCA-based dimensionality reduction.</a:t>
            </a:r>
          </a:p>
          <a:p>
            <a:pPr algn="just">
              <a:spcBef>
                <a:spcPts val="1200"/>
              </a:spcBef>
            </a:pPr>
            <a:r>
              <a:rPr lang="en-US" sz="3600" dirty="0"/>
              <a:t>We have identified patterns using K-means clustering, validated with elbow and silhouette scores.</a:t>
            </a:r>
          </a:p>
          <a:p>
            <a:pPr algn="just">
              <a:spcBef>
                <a:spcPts val="1200"/>
              </a:spcBef>
            </a:pPr>
            <a:r>
              <a:rPr lang="en-US" sz="3600" dirty="0"/>
              <a:t>Segmenting customers by churn behavior enabled us to assess churn rates and identify high-risk segments for targeted retention.</a:t>
            </a:r>
          </a:p>
          <a:p>
            <a:pPr algn="just">
              <a:spcBef>
                <a:spcPts val="1200"/>
              </a:spcBef>
            </a:pPr>
            <a:r>
              <a:rPr lang="en-US" sz="3600" dirty="0"/>
              <a:t>Visual cluster analysis and an interactive UI via </a:t>
            </a:r>
            <a:r>
              <a:rPr lang="en-US" sz="3600" dirty="0" err="1"/>
              <a:t>Streamlit</a:t>
            </a:r>
            <a:r>
              <a:rPr lang="en-US" sz="3600" dirty="0"/>
              <a:t> </a:t>
            </a:r>
            <a:r>
              <a:rPr lang="en-US" sz="3600"/>
              <a:t>facilitate user </a:t>
            </a:r>
            <a:r>
              <a:rPr lang="en-US" sz="3600" dirty="0"/>
              <a:t>exploration of insights.</a:t>
            </a:r>
          </a:p>
          <a:p>
            <a:pPr algn="just">
              <a:spcBef>
                <a:spcPts val="1200"/>
              </a:spcBef>
            </a:pPr>
            <a:r>
              <a:rPr lang="en-US" sz="3600" dirty="0"/>
              <a:t>Provides a strategic roadmap for optimizing marketing, boosting retention, and effectively targeting upsell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738110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3915" y="4189410"/>
            <a:ext cx="10620170" cy="165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id="22" name="Group 22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26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7" name="AutoShape 27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8" name="AutoShape 28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AutoShape 29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0" name="AutoShape 30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1" name="AutoShape 31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2" name="AutoShape 32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AutoShape 33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4" name="Group 34"/>
          <p:cNvGrpSpPr/>
          <p:nvPr/>
        </p:nvGrpSpPr>
        <p:grpSpPr>
          <a:xfrm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id="35" name="Group 35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660400" cy="3175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175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3"/>
                  </a:lnSpc>
                </a:pPr>
                <a:endParaRPr/>
              </a:p>
            </p:txBody>
          </p:sp>
        </p:grpSp>
        <p:sp>
          <p:nvSpPr>
            <p:cNvPr id="38" name="AutoShape 38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9" name="AutoShape 39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0" name="AutoShape 40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1" name="AutoShape 41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AutoShape 42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3" name="AutoShape 43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w="38100" cap="flat">
              <a:solidFill>
                <a:srgbClr val="8CA9AD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3160461" y="4018738"/>
            <a:ext cx="1738278" cy="185377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9208131" y="3824175"/>
            <a:ext cx="2259820" cy="2165656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 flipV="1">
            <a:off x="6107845" y="3999427"/>
            <a:ext cx="2259819" cy="1990404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 flipV="1">
            <a:off x="12720791" y="4055112"/>
            <a:ext cx="1816174" cy="1719741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817900" y="5492103"/>
            <a:ext cx="1424407" cy="14244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816978" y="3111971"/>
            <a:ext cx="1424407" cy="14244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100593" y="5600021"/>
            <a:ext cx="1424407" cy="149190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34413" y="3249296"/>
            <a:ext cx="1424407" cy="14244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170279" y="5566231"/>
            <a:ext cx="1424407" cy="142440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4886784" y="766786"/>
            <a:ext cx="9515016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 WORKFLOW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6147" y="7252838"/>
            <a:ext cx="5038853" cy="2207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spc="67" dirty="0">
                <a:ea typeface="DM Sans Bold"/>
                <a:cs typeface="DM Sans Bold"/>
                <a:sym typeface="DM Sans Bold"/>
              </a:rPr>
              <a:t>Defining the Objective</a:t>
            </a:r>
          </a:p>
          <a:p>
            <a:pPr algn="just"/>
            <a:r>
              <a:rPr lang="en-US" dirty="0"/>
              <a:t>The project aims to analyze customer behavior using EDA and clustering to derive actionable insights for product upsell  and improved decision-making through a </a:t>
            </a:r>
            <a:r>
              <a:rPr lang="en-US" dirty="0" err="1"/>
              <a:t>Streamlit</a:t>
            </a:r>
            <a:r>
              <a:rPr lang="en-US" dirty="0"/>
              <a:t> interface.</a:t>
            </a:r>
            <a:endParaRPr lang="en-US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ctr">
              <a:lnSpc>
                <a:spcPts val="2940"/>
              </a:lnSpc>
            </a:pPr>
            <a:endParaRPr lang="en-US" sz="2100" b="1" spc="67" dirty="0"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</a:pPr>
            <a:endParaRPr lang="en-US" sz="2100" b="1" spc="67" dirty="0"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817900" y="5889664"/>
            <a:ext cx="1424407" cy="53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09472" y="3483399"/>
            <a:ext cx="1424407" cy="53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100592" y="5994399"/>
            <a:ext cx="1424407" cy="53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276655" y="3645696"/>
            <a:ext cx="1424407" cy="53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170279" y="5990578"/>
            <a:ext cx="1424407" cy="535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85575" y="1863132"/>
            <a:ext cx="5038854" cy="22050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IN" sz="2400" b="1" dirty="0"/>
              <a:t>Exploratory Data Analysis (EDA)</a:t>
            </a:r>
          </a:p>
          <a:p>
            <a:pPr algn="just"/>
            <a:r>
              <a:rPr lang="en-US" dirty="0"/>
              <a:t>EDA includes visualizing data distributions, analyzing feature correlations, and identifying trends using scatter plots to understand key relationships in the data.</a:t>
            </a:r>
            <a:endParaRPr lang="en-US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ctr">
              <a:lnSpc>
                <a:spcPts val="2940"/>
              </a:lnSpc>
            </a:pPr>
            <a:endParaRPr lang="en-IN" sz="2400" b="1" dirty="0"/>
          </a:p>
          <a:p>
            <a:pPr algn="ctr">
              <a:lnSpc>
                <a:spcPts val="2940"/>
              </a:lnSpc>
            </a:pPr>
            <a:endParaRPr lang="en-US" sz="2100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618310" y="7289233"/>
            <a:ext cx="4619965" cy="257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Feature Scaling and Dimensionality Reduction (PCA)</a:t>
            </a:r>
          </a:p>
          <a:p>
            <a:pPr algn="just"/>
            <a:r>
              <a:rPr lang="en-US" dirty="0"/>
              <a:t>Data is normalized with </a:t>
            </a:r>
            <a:r>
              <a:rPr lang="en-US" dirty="0" err="1"/>
              <a:t>StandardScaler</a:t>
            </a:r>
            <a:r>
              <a:rPr lang="en-US" dirty="0"/>
              <a:t>, and PCA reduces dimensionality, capturing the most variance to visualize clusters effectively in a 2D space.</a:t>
            </a:r>
            <a:endParaRPr lang="en-US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ctr">
              <a:lnSpc>
                <a:spcPts val="2940"/>
              </a:lnSpc>
            </a:pPr>
            <a:endParaRPr lang="en-US" sz="2400" b="1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</a:pPr>
            <a:endParaRPr lang="en-US" sz="2100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9802667" y="1765172"/>
            <a:ext cx="5251044" cy="2579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IN" sz="2400" b="1" dirty="0"/>
              <a:t>Clustering with K-Means</a:t>
            </a:r>
          </a:p>
          <a:p>
            <a:pPr algn="just"/>
            <a:r>
              <a:rPr lang="en-US" dirty="0"/>
              <a:t>K-Means segments customers into clusters based on similarity, optimized using the Elbow Method, and visualized using PCA plots for clear identification of customer groups.</a:t>
            </a:r>
            <a:endParaRPr lang="en-US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just">
              <a:lnSpc>
                <a:spcPts val="2940"/>
              </a:lnSpc>
            </a:pPr>
            <a:endParaRPr lang="en-IN" b="1" dirty="0"/>
          </a:p>
          <a:p>
            <a:pPr algn="ctr">
              <a:lnSpc>
                <a:spcPts val="2940"/>
              </a:lnSpc>
            </a:pPr>
            <a:endParaRPr lang="en-IN" sz="2400" b="1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2940"/>
              </a:lnSpc>
            </a:pPr>
            <a:endParaRPr lang="en-US" sz="2100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701062" y="7252838"/>
            <a:ext cx="4362842" cy="2207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dirty="0"/>
              <a:t>Using </a:t>
            </a:r>
            <a:r>
              <a:rPr lang="en-US" sz="2400" b="1" dirty="0" err="1"/>
              <a:t>Streamlit</a:t>
            </a:r>
            <a:r>
              <a:rPr lang="en-US" sz="2400" b="1" dirty="0"/>
              <a:t> for UI Interface</a:t>
            </a:r>
          </a:p>
          <a:p>
            <a:pPr algn="just"/>
            <a:r>
              <a:rPr lang="en-US" dirty="0" err="1"/>
              <a:t>Streamlit</a:t>
            </a:r>
            <a:r>
              <a:rPr lang="en-US" dirty="0"/>
              <a:t> provides an interactive interface where users can explore EDA and clustering results through a sidebar, displaying insights dynamically for easy stakeholder engagement.</a:t>
            </a:r>
            <a:endParaRPr lang="en-US" dirty="0">
              <a:solidFill>
                <a:srgbClr val="545454"/>
              </a:solidFill>
              <a:ea typeface="DM Sans"/>
              <a:cs typeface="DM Sans"/>
              <a:sym typeface="DM Sans"/>
            </a:endParaRPr>
          </a:p>
          <a:p>
            <a:pPr algn="just">
              <a:lnSpc>
                <a:spcPts val="2940"/>
              </a:lnSpc>
            </a:pPr>
            <a:endParaRPr lang="en-US" b="1" dirty="0"/>
          </a:p>
          <a:p>
            <a:pPr algn="ctr">
              <a:lnSpc>
                <a:spcPts val="2940"/>
              </a:lnSpc>
            </a:pPr>
            <a:endParaRPr lang="en-US" sz="2100" spc="67" dirty="0">
              <a:solidFill>
                <a:srgbClr val="54545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55" name="Freeform 55"/>
          <p:cNvSpPr/>
          <p:nvPr/>
        </p:nvSpPr>
        <p:spPr>
          <a:xfrm rot="5400000" flipH="1" flipV="1">
            <a:off x="17204191" y="92054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56"/>
          <p:cNvSpPr/>
          <p:nvPr/>
        </p:nvSpPr>
        <p:spPr>
          <a:xfrm rot="5400000">
            <a:off x="17170846" y="114959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9" name="Freeform 59"/>
          <p:cNvSpPr/>
          <p:nvPr/>
        </p:nvSpPr>
        <p:spPr>
          <a:xfrm rot="-10800000">
            <a:off x="16120382" y="92054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60"/>
          <p:cNvSpPr/>
          <p:nvPr/>
        </p:nvSpPr>
        <p:spPr>
          <a:xfrm rot="-10800000" flipH="1" flipV="1">
            <a:off x="17204190" y="803710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53">
            <a:extLst>
              <a:ext uri="{FF2B5EF4-FFF2-40B4-BE49-F238E27FC236}">
                <a16:creationId xmlns:a16="http://schemas.microsoft.com/office/drawing/2014/main" id="{54B1D172-4864-EF05-FCCE-D8DA62E6A7C9}"/>
              </a:ext>
            </a:extLst>
          </p:cNvPr>
          <p:cNvSpPr/>
          <p:nvPr/>
        </p:nvSpPr>
        <p:spPr>
          <a:xfrm>
            <a:off x="17204191" y="6578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57">
            <a:extLst>
              <a:ext uri="{FF2B5EF4-FFF2-40B4-BE49-F238E27FC236}">
                <a16:creationId xmlns:a16="http://schemas.microsoft.com/office/drawing/2014/main" id="{7E0DAB2F-CB9E-39CD-E8E3-CECAD2774058}"/>
              </a:ext>
            </a:extLst>
          </p:cNvPr>
          <p:cNvSpPr/>
          <p:nvPr/>
        </p:nvSpPr>
        <p:spPr>
          <a:xfrm>
            <a:off x="16120382" y="6578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31309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301744" y="1001538"/>
            <a:ext cx="12866041" cy="1138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OUR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05199" y="3217401"/>
            <a:ext cx="10560611" cy="490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>
                <a:ea typeface="DM Sans"/>
                <a:cs typeface="DM Sans"/>
                <a:sym typeface="DM Sans"/>
              </a:rPr>
              <a:t>Our solution is to perform EDA on the Provided Dataset and then group the customers based on similarities between them using K-means Clustering and suitable Dimensionality Reduction and then calculate the churn rate for each clusters and based on the churn rate we can target the customers for upsell.</a:t>
            </a: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6709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687687" y="490126"/>
            <a:ext cx="727495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MODULES</a:t>
            </a:r>
          </a:p>
        </p:txBody>
      </p:sp>
      <p:grpSp>
        <p:nvGrpSpPr>
          <p:cNvPr id="4" name="Group 4"/>
          <p:cNvGrpSpPr/>
          <p:nvPr/>
        </p:nvGrpSpPr>
        <p:grpSpPr>
          <a:xfrm rot="2700000">
            <a:off x="-2693793" y="7510422"/>
            <a:ext cx="7415398" cy="3565095"/>
            <a:chOff x="0" y="0"/>
            <a:chExt cx="660400" cy="3175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69514" y="1524831"/>
            <a:ext cx="6046286" cy="1027869"/>
            <a:chOff x="0" y="0"/>
            <a:chExt cx="1592438" cy="2707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69514" y="2857500"/>
            <a:ext cx="6046286" cy="1027869"/>
            <a:chOff x="0" y="0"/>
            <a:chExt cx="1592438" cy="2707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68375" y="4195110"/>
            <a:ext cx="6046286" cy="1027869"/>
            <a:chOff x="0" y="0"/>
            <a:chExt cx="1592438" cy="2707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499091" y="1761158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01 - Data Loading Module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9091" y="2933700"/>
            <a:ext cx="5311909" cy="9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02 - EDA (Exploratory Data Analysis)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02" y="4255907"/>
            <a:ext cx="5709764" cy="976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03 – Dimensionality Reduction  </a:t>
            </a:r>
          </a:p>
        </p:txBody>
      </p:sp>
      <p:grpSp>
        <p:nvGrpSpPr>
          <p:cNvPr id="19" name="Group 19"/>
          <p:cNvGrpSpPr/>
          <p:nvPr/>
        </p:nvGrpSpPr>
        <p:grpSpPr>
          <a:xfrm rot="-2700000">
            <a:off x="14034654" y="-4091495"/>
            <a:ext cx="7415398" cy="3565095"/>
            <a:chOff x="0" y="0"/>
            <a:chExt cx="660400" cy="317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6779354" y="-3323851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flipV="1">
            <a:off x="17092031" y="-296354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 flipV="1">
            <a:off x="17450501" y="-2612228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 flipV="1">
            <a:off x="17836769" y="-2308948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 flipV="1">
            <a:off x="18276445" y="-182225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A4E3703A-099C-8686-48B0-3902D53E1DDA}"/>
              </a:ext>
            </a:extLst>
          </p:cNvPr>
          <p:cNvGrpSpPr/>
          <p:nvPr/>
        </p:nvGrpSpPr>
        <p:grpSpPr>
          <a:xfrm>
            <a:off x="6019800" y="5564688"/>
            <a:ext cx="6046286" cy="1027869"/>
            <a:chOff x="0" y="0"/>
            <a:chExt cx="1592438" cy="270714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FE06B81-471F-EE2D-69E4-4D85E8F0DF31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1C3B9C7A-D015-8104-C1E3-A296D48B1706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1" name="TextBox 16">
            <a:extLst>
              <a:ext uri="{FF2B5EF4-FFF2-40B4-BE49-F238E27FC236}">
                <a16:creationId xmlns:a16="http://schemas.microsoft.com/office/drawing/2014/main" id="{80F70370-0C2F-27AA-0193-241EC9E45F98}"/>
              </a:ext>
            </a:extLst>
          </p:cNvPr>
          <p:cNvSpPr txBox="1"/>
          <p:nvPr/>
        </p:nvSpPr>
        <p:spPr>
          <a:xfrm>
            <a:off x="6553102" y="5810335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04- Clustering Module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184C9F9D-35C0-3208-D366-0F139FEA8DF7}"/>
              </a:ext>
            </a:extLst>
          </p:cNvPr>
          <p:cNvGrpSpPr/>
          <p:nvPr/>
        </p:nvGrpSpPr>
        <p:grpSpPr>
          <a:xfrm>
            <a:off x="6037895" y="6982911"/>
            <a:ext cx="6046286" cy="1027869"/>
            <a:chOff x="0" y="0"/>
            <a:chExt cx="1592438" cy="270714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3DFA0ACF-1E4D-8DAD-7D2E-52060EFDEBE8}"/>
                </a:ext>
              </a:extLst>
            </p:cNvPr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58D4D0BD-4C7B-4308-B368-5CC3F0BD72F9}"/>
                </a:ext>
              </a:extLst>
            </p:cNvPr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 sz="3200"/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3D2E6A63-2344-74BB-1078-042AFD14B7BB}"/>
              </a:ext>
            </a:extLst>
          </p:cNvPr>
          <p:cNvSpPr txBox="1"/>
          <p:nvPr/>
        </p:nvSpPr>
        <p:spPr>
          <a:xfrm>
            <a:off x="6588585" y="7228597"/>
            <a:ext cx="5311909" cy="46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05 - Visualization Module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349832" y="874959"/>
            <a:ext cx="9033699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MODULE 01: DATA LOADING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34588" y="3077758"/>
            <a:ext cx="12910212" cy="4069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Purpose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: Facilitates the loading of datasets required for both Exploratory Data Analysis (EDA) and Clustering tasks.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 </a:t>
            </a:r>
            <a:r>
              <a:rPr lang="en-US" sz="3600" b="1" dirty="0" err="1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load_data</a:t>
            </a: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(</a:t>
            </a:r>
            <a:r>
              <a:rPr lang="en-US" sz="3600" b="1" dirty="0" err="1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file_path</a:t>
            </a:r>
            <a:r>
              <a:rPr lang="en-US" sz="3600" b="1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): 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A utility function that reads a CSV file from a specified path and returns a Pandas </a:t>
            </a:r>
            <a:r>
              <a:rPr lang="en-US" sz="3600" dirty="0" err="1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DataFrame</a:t>
            </a:r>
            <a:r>
              <a:rPr lang="en-US" sz="3600" dirty="0">
                <a:solidFill>
                  <a:srgbClr val="545454"/>
                </a:solidFill>
                <a:ea typeface="DM Sans"/>
                <a:cs typeface="DM Sans"/>
                <a:sym typeface="DM Sans"/>
              </a:rPr>
              <a:t>, ensuring that the data is in a format suitable for subsequent analysis.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-10800000">
            <a:off x="16212259" y="3451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Freeform 22"/>
          <p:cNvSpPr/>
          <p:nvPr/>
        </p:nvSpPr>
        <p:spPr>
          <a:xfrm>
            <a:off x="17204191" y="-317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172235" y="77849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DEAB2AD9-6C6A-56DF-A982-6FDF3E118FF0}"/>
              </a:ext>
            </a:extLst>
          </p:cNvPr>
          <p:cNvSpPr/>
          <p:nvPr/>
        </p:nvSpPr>
        <p:spPr>
          <a:xfrm rot="10800000">
            <a:off x="1302707" y="930982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406ECF9E-53BF-169B-9622-41A19BB68710}"/>
              </a:ext>
            </a:extLst>
          </p:cNvPr>
          <p:cNvSpPr/>
          <p:nvPr/>
        </p:nvSpPr>
        <p:spPr>
          <a:xfrm>
            <a:off x="2386516" y="837615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3">
            <a:extLst>
              <a:ext uri="{FF2B5EF4-FFF2-40B4-BE49-F238E27FC236}">
                <a16:creationId xmlns:a16="http://schemas.microsoft.com/office/drawing/2014/main" id="{0E221CD0-21D1-02B6-95D9-7A5EDBA451D3}"/>
              </a:ext>
            </a:extLst>
          </p:cNvPr>
          <p:cNvSpPr/>
          <p:nvPr/>
        </p:nvSpPr>
        <p:spPr>
          <a:xfrm>
            <a:off x="152401" y="83268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FFA0142F-8A3B-2644-6C5C-F3AA83B685D5}"/>
              </a:ext>
            </a:extLst>
          </p:cNvPr>
          <p:cNvSpPr/>
          <p:nvPr/>
        </p:nvSpPr>
        <p:spPr>
          <a:xfrm rot="10800000">
            <a:off x="152401" y="9410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337066D7-B208-E7C5-2095-BDAB9E3F9494}"/>
              </a:ext>
            </a:extLst>
          </p:cNvPr>
          <p:cNvSpPr/>
          <p:nvPr/>
        </p:nvSpPr>
        <p:spPr>
          <a:xfrm rot="16200000">
            <a:off x="17204190" y="118458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2822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/>
          <p:nvPr/>
        </p:nvGrpSpPr>
        <p:grpSpPr>
          <a:xfrm rot="2700000">
            <a:off x="-2137434" y="-3783523"/>
            <a:ext cx="7415398" cy="3565095"/>
            <a:chOff x="0" y="0"/>
            <a:chExt cx="660400" cy="3175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-2600048" y="-2963974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-2813995" y="-2651297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-2993596" y="-2292827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-3120251" y="-1906560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-3264105" y="-1466883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-3384925" y="-1023159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-3359157" y="-461526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TextBox 34"/>
          <p:cNvSpPr txBox="1"/>
          <p:nvPr/>
        </p:nvSpPr>
        <p:spPr>
          <a:xfrm>
            <a:off x="3891282" y="906655"/>
            <a:ext cx="1123534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DATA SOURCE DESCRIPTION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16243" y="2871458"/>
            <a:ext cx="6604766" cy="5094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ea typeface="DM Sans Bold"/>
                <a:cs typeface="Times New Roman" panose="02020603050405020304" pitchFamily="18" charset="0"/>
                <a:sym typeface="DM Sans Bold"/>
              </a:rPr>
              <a:t>The dataset contains 101,174 records across 17 columns, with no null values. It includes a mix of data types: Boolean, Float, Integer, and Object. The data covers customer account details, call duration, charges, and churn status, with all columns fully populated.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1A7A5C5-0BD1-0317-FE2C-8475A57D9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r="19799"/>
          <a:stretch/>
        </p:blipFill>
        <p:spPr>
          <a:xfrm>
            <a:off x="9966992" y="2775275"/>
            <a:ext cx="6450454" cy="6330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1151</Words>
  <Application>Microsoft Office PowerPoint</Application>
  <PresentationFormat>Custom</PresentationFormat>
  <Paragraphs>127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DM Sans Bold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Modern Business Infographic Presentation</dc:title>
  <cp:lastModifiedBy>PRITHI PRASANNA</cp:lastModifiedBy>
  <cp:revision>33</cp:revision>
  <dcterms:created xsi:type="dcterms:W3CDTF">2006-08-16T00:00:00Z</dcterms:created>
  <dcterms:modified xsi:type="dcterms:W3CDTF">2024-08-26T17:48:06Z</dcterms:modified>
  <dc:identifier>DAGMJ670K7o</dc:identifier>
</cp:coreProperties>
</file>